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9" r:id="rId3"/>
    <p:sldId id="264" r:id="rId4"/>
    <p:sldId id="262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dirty="0" smtClean="0">
                <a:solidFill>
                  <a:schemeClr val="accent2"/>
                </a:solidFill>
              </a:rPr>
              <a:t>9</a:t>
            </a:r>
            <a:r>
              <a:rPr lang="en-US" sz="4400" baseline="30000" dirty="0" smtClean="0">
                <a:solidFill>
                  <a:schemeClr val="accent2"/>
                </a:solidFill>
              </a:rPr>
              <a:t>th</a:t>
            </a:r>
            <a:r>
              <a:rPr lang="en-US" sz="4400" dirty="0" smtClean="0">
                <a:solidFill>
                  <a:schemeClr val="accent2"/>
                </a:solidFill>
              </a:rPr>
              <a:t> Circuit Mediation Program</a:t>
            </a:r>
            <a:endParaRPr lang="en-US" sz="4400" dirty="0">
              <a:solidFill>
                <a:schemeClr val="accent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Total Cases Received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Sheet1!$B$9:$D$9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Sheet1!$B$10:$D$10</c:f>
              <c:numCache>
                <c:formatCode>#,##0</c:formatCode>
                <c:ptCount val="3"/>
                <c:pt idx="0">
                  <c:v>3212</c:v>
                </c:pt>
                <c:pt idx="1">
                  <c:v>2737</c:v>
                </c:pt>
                <c:pt idx="2">
                  <c:v>2538</c:v>
                </c:pt>
              </c:numCache>
            </c:numRef>
          </c:val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Total Cases Mediated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Sheet1!$B$9:$D$9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Sheet1!$B$11:$D$11</c:f>
              <c:numCache>
                <c:formatCode>#,##0</c:formatCode>
                <c:ptCount val="3"/>
                <c:pt idx="0">
                  <c:v>1773</c:v>
                </c:pt>
                <c:pt idx="1">
                  <c:v>1998</c:v>
                </c:pt>
                <c:pt idx="2">
                  <c:v>1582</c:v>
                </c:pt>
              </c:numCache>
            </c:numRef>
          </c:val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Total Cases Resolved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Sheet1!$B$9:$D$9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Sheet1!$B$12:$D$12</c:f>
              <c:numCache>
                <c:formatCode>#,##0</c:formatCode>
                <c:ptCount val="3"/>
                <c:pt idx="0">
                  <c:v>1411</c:v>
                </c:pt>
                <c:pt idx="1">
                  <c:v>1405</c:v>
                </c:pt>
                <c:pt idx="2">
                  <c:v>1135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23379520"/>
        <c:axId val="123377168"/>
      </c:barChart>
      <c:catAx>
        <c:axId val="12337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377168"/>
        <c:crosses val="autoZero"/>
        <c:auto val="1"/>
        <c:lblAlgn val="ctr"/>
        <c:lblOffset val="100"/>
        <c:noMultiLvlLbl val="0"/>
      </c:catAx>
      <c:valAx>
        <c:axId val="12337716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379520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.12538890717248571"/>
          <c:w val="0.98975820209973742"/>
          <c:h val="0.162682730049975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4400" b="1" i="0" u="none" strike="noStrike" kern="1200" cap="all" spc="15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en-US" sz="4400" b="1" i="0" u="none" strike="noStrike" kern="1200" cap="all" spc="150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Civil Cases Resolved in Mediation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4400" b="1" i="0" u="none" strike="noStrike" kern="1200" cap="all" spc="15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Received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Sheet1!$B$2:$F$2</c:f>
              <c:numCache>
                <c:formatCode>#,##0</c:formatCode>
                <c:ptCount val="5"/>
                <c:pt idx="0">
                  <c:v>2218</c:v>
                </c:pt>
                <c:pt idx="1">
                  <c:v>2385</c:v>
                </c:pt>
                <c:pt idx="2">
                  <c:v>2104</c:v>
                </c:pt>
                <c:pt idx="3">
                  <c:v>2187</c:v>
                </c:pt>
                <c:pt idx="4">
                  <c:v>2093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698</c:v>
                </c:pt>
                <c:pt idx="1">
                  <c:v>648</c:v>
                </c:pt>
                <c:pt idx="2">
                  <c:v>692</c:v>
                </c:pt>
                <c:pt idx="3">
                  <c:v>693</c:v>
                </c:pt>
                <c:pt idx="4">
                  <c:v>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3660904"/>
        <c:axId val="125189064"/>
      </c:barChart>
      <c:catAx>
        <c:axId val="203660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89064"/>
        <c:crosses val="autoZero"/>
        <c:auto val="1"/>
        <c:lblAlgn val="ctr"/>
        <c:lblOffset val="100"/>
        <c:noMultiLvlLbl val="0"/>
      </c:catAx>
      <c:valAx>
        <c:axId val="12518906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60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187286745406825"/>
          <c:y val="0.12506678331875182"/>
          <c:w val="0.38824639107611547"/>
          <c:h val="7.5564082914268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79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2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8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1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54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5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1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8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B8EF17-64E4-4F6B-BEE0-E00D861F469F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584A71-FC07-4DC9-827A-2EAA7C954B7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875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497595"/>
          </a:xfrm>
        </p:spPr>
        <p:txBody>
          <a:bodyPr/>
          <a:lstStyle/>
          <a:p>
            <a:pPr algn="ctr"/>
            <a:r>
              <a:rPr lang="en-US" b="1" dirty="0" smtClean="0"/>
              <a:t>Mediation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 </a:t>
            </a:r>
            <a:r>
              <a:rPr lang="en-US" b="1" dirty="0" smtClean="0"/>
              <a:t>the Ninth Circuit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26913"/>
          </a:xfrm>
        </p:spPr>
        <p:txBody>
          <a:bodyPr>
            <a:normAutofit/>
          </a:bodyPr>
          <a:lstStyle/>
          <a:p>
            <a:endParaRPr lang="en-US" sz="5400" dirty="0" smtClean="0">
              <a:solidFill>
                <a:schemeClr val="accent3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accent2"/>
                </a:solidFill>
              </a:rPr>
              <a:t>Claudia Bernard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accent2"/>
                </a:solidFill>
              </a:rPr>
              <a:t>Leonard </a:t>
            </a:r>
            <a:r>
              <a:rPr lang="en-US" sz="3600" b="1" dirty="0" err="1" smtClean="0">
                <a:solidFill>
                  <a:schemeClr val="accent2"/>
                </a:solidFill>
              </a:rPr>
              <a:t>feldman</a:t>
            </a:r>
            <a:endParaRPr lang="en-US" sz="3600" b="1" dirty="0" smtClean="0">
              <a:solidFill>
                <a:schemeClr val="accent2"/>
              </a:solidFill>
            </a:endParaRPr>
          </a:p>
          <a:p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0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721139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2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845616"/>
              </p:ext>
            </p:extLst>
          </p:nvPr>
        </p:nvGraphicFramePr>
        <p:xfrm>
          <a:off x="0" y="1"/>
          <a:ext cx="12192000" cy="7508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4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8" y="144379"/>
            <a:ext cx="11874321" cy="1344383"/>
          </a:xfrm>
        </p:spPr>
        <p:txBody>
          <a:bodyPr>
            <a:normAutofit fontScale="90000"/>
          </a:bodyPr>
          <a:lstStyle/>
          <a:p>
            <a:pPr algn="ctr">
              <a:defRPr sz="4400" b="1" i="0" u="none" strike="noStrike" kern="1200" cap="all" spc="150" baseline="0">
                <a:solidFill>
                  <a:prstClr val="white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Claudia’s </a:t>
            </a:r>
            <a:r>
              <a:rPr lang="en-US" sz="4900" b="1" cap="all" spc="15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 6 </a:t>
            </a:r>
            <a: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Appellate </a:t>
            </a:r>
            <a:r>
              <a:rPr lang="en-US" sz="4900" b="1" cap="all" spc="15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Mediation </a:t>
            </a:r>
            <a: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Mistakes </a:t>
            </a:r>
            <a:endParaRPr lang="en-US" sz="4900" b="1" cap="all" spc="15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943432"/>
            <a:ext cx="8946541" cy="4404359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 smtClean="0"/>
              <a:t>Failing to understand how the litigation serves your client’s real world needs and interests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 smtClean="0"/>
              <a:t>Failing to consider the real world needs and interests of the other side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 smtClean="0"/>
              <a:t>Taking personally the offers or demands made by the other side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 smtClean="0"/>
              <a:t>Remaining persistently unrealistic about one’s chances of success on appeal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 smtClean="0"/>
              <a:t>Failing to consider what happens if you win the appeal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 smtClean="0"/>
              <a:t>Failing to exchange  your warrior’s hat for a problem solving hat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109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8" y="144379"/>
            <a:ext cx="11874321" cy="1344383"/>
          </a:xfrm>
        </p:spPr>
        <p:txBody>
          <a:bodyPr>
            <a:normAutofit fontScale="90000"/>
          </a:bodyPr>
          <a:lstStyle/>
          <a:p>
            <a:pPr algn="ctr">
              <a:defRPr sz="4400" b="1" i="0" u="none" strike="noStrike" kern="1200" cap="all" spc="150" baseline="0">
                <a:solidFill>
                  <a:prstClr val="white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4900" b="1" cap="all" spc="150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leonard’s</a:t>
            </a:r>
            <a: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900" b="1" cap="all" spc="15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 6 </a:t>
            </a:r>
            <a: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Appellate </a:t>
            </a:r>
            <a:r>
              <a:rPr lang="en-US" sz="4900" b="1" cap="all" spc="15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Mediation </a:t>
            </a:r>
            <a:r>
              <a:rPr lang="en-US" sz="4900" b="1" cap="all" spc="1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Mistakes </a:t>
            </a:r>
            <a:endParaRPr lang="en-US" sz="4900" b="1" cap="all" spc="15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943432"/>
            <a:ext cx="8946541" cy="440435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Failing to forewarn your client that the mediator will beat up your </a:t>
            </a:r>
            <a:r>
              <a:rPr lang="en-US" sz="2400" dirty="0" smtClean="0">
                <a:solidFill>
                  <a:schemeClr val="tx1"/>
                </a:solidFill>
              </a:rPr>
              <a:t>case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Failing to listen with an open mind to the mediator’s </a:t>
            </a:r>
            <a:r>
              <a:rPr lang="en-US" sz="2400" dirty="0" smtClean="0">
                <a:solidFill>
                  <a:schemeClr val="tx1"/>
                </a:solidFill>
              </a:rPr>
              <a:t>advice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Giving your client an unrealistic assessment of the likelihood of success on </a:t>
            </a:r>
            <a:r>
              <a:rPr lang="en-US" sz="2400" dirty="0" smtClean="0">
                <a:solidFill>
                  <a:schemeClr val="tx1"/>
                </a:solidFill>
              </a:rPr>
              <a:t>appeal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Failing to understand that your client can win the appeal and lose on </a:t>
            </a:r>
            <a:r>
              <a:rPr lang="en-US" sz="2400" dirty="0" smtClean="0">
                <a:solidFill>
                  <a:schemeClr val="tx1"/>
                </a:solidFill>
              </a:rPr>
              <a:t>remand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Failing </a:t>
            </a:r>
            <a:r>
              <a:rPr lang="en-US" sz="2400" dirty="0">
                <a:solidFill>
                  <a:schemeClr val="tx1"/>
                </a:solidFill>
              </a:rPr>
              <a:t>to recognize that panel composition creates </a:t>
            </a:r>
            <a:r>
              <a:rPr lang="en-US" sz="2400" dirty="0" smtClean="0">
                <a:solidFill>
                  <a:schemeClr val="tx1"/>
                </a:solidFill>
              </a:rPr>
              <a:t>risk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Failing to prepare for the mediation like you would </a:t>
            </a:r>
            <a:r>
              <a:rPr lang="en-US" sz="2400">
                <a:solidFill>
                  <a:schemeClr val="tx1"/>
                </a:solidFill>
              </a:rPr>
              <a:t>oral </a:t>
            </a:r>
            <a:r>
              <a:rPr lang="en-US" sz="2400" smtClean="0">
                <a:solidFill>
                  <a:schemeClr val="tx1"/>
                </a:solidFill>
              </a:rPr>
              <a:t>argument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67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BBB59"/>
      </a:accent2>
      <a:accent3>
        <a:srgbClr val="8064A2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</TotalTime>
  <Words>159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Mediation  in the Ninth Circuit</vt:lpstr>
      <vt:lpstr>PowerPoint Presentation</vt:lpstr>
      <vt:lpstr>PowerPoint Presentation</vt:lpstr>
      <vt:lpstr>Claudia’s Top 6  Appellate Mediation Mistakes </vt:lpstr>
      <vt:lpstr>leonard’s Top 6  Appellate Mediation Mistakes </vt:lpstr>
    </vt:vector>
  </TitlesOfParts>
  <Company>OCE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Danzig</dc:creator>
  <cp:lastModifiedBy>Claudia Bernard</cp:lastModifiedBy>
  <cp:revision>21</cp:revision>
  <dcterms:created xsi:type="dcterms:W3CDTF">2015-01-14T15:36:37Z</dcterms:created>
  <dcterms:modified xsi:type="dcterms:W3CDTF">2017-09-22T21:39:39Z</dcterms:modified>
</cp:coreProperties>
</file>